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0"/>
  </p:notesMasterIdLst>
  <p:handoutMasterIdLst>
    <p:handoutMasterId r:id="rId31"/>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61" r:id="rId18"/>
    <p:sldId id="362" r:id="rId19"/>
    <p:sldId id="363" r:id="rId20"/>
    <p:sldId id="364" r:id="rId21"/>
    <p:sldId id="365" r:id="rId22"/>
    <p:sldId id="359" r:id="rId23"/>
    <p:sldId id="348" r:id="rId24"/>
    <p:sldId id="349" r:id="rId25"/>
    <p:sldId id="350" r:id="rId26"/>
    <p:sldId id="351" r:id="rId27"/>
    <p:sldId id="352" r:id="rId28"/>
    <p:sldId id="335" r:id="rId29"/>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55007" autoAdjust="0"/>
  </p:normalViewPr>
  <p:slideViewPr>
    <p:cSldViewPr showGuides="1">
      <p:cViewPr varScale="1">
        <p:scale>
          <a:sx n="52" d="100"/>
          <a:sy n="52" d="100"/>
        </p:scale>
        <p:origin x="510" y="6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will also need a </a:t>
            </a:r>
            <a:r>
              <a:rPr lang="en-US" b="0" baseline="0" dirty="0" err="1"/>
              <a:t>pbtxt</a:t>
            </a:r>
            <a:r>
              <a:rPr lang="en-US" b="0" baseline="0" dirty="0"/>
              <a:t> file and configuration file.</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have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656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This allows for a variety of options that are not available for object detection.  </a:t>
            </a:r>
          </a:p>
          <a:p>
            <a:endParaRPr lang="en-US" dirty="0"/>
          </a:p>
          <a:p>
            <a:r>
              <a:rPr lang="en-US" dirty="0"/>
              <a:t>In the context of real-time object tracking, algorithms are split up into two aspects, a motion model and an appearance model. The motion model keeps track of position and velocity of an object.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 when compared to using a template.</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280626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shown results of the object detection, why would a tracker be important to implement? There are three main reasons in doing so. </a:t>
            </a:r>
          </a:p>
          <a:p>
            <a:r>
              <a:rPr lang="en-US" dirty="0"/>
              <a:t>The first reason is that tracking algorithms are usually faster than detection algorithms. Detection algorithms, by their nature, do not assume anything about the object in question. Tracking algorithms, however, start off knowing a decent amount about the object, including its last position and velocity. With this information, trackers can come to a conclusion faster. However, over time, trackers tend to accumulate errors. This is frequently dealt with by periodically reinitializing tracked bounding boxes with an object detector, and this is what we have implemented.</a:t>
            </a:r>
          </a:p>
          <a:p>
            <a:r>
              <a:rPr lang="en-US" dirty="0"/>
              <a:t>Another reason to use tracking is because it can frequently handle occlusion better. In an intuitive sense, this can be thought of as the fact that trackers have more information about the object, and so are more robust than the detectors. This is not a motivating factor in our use case, and the tracker implemented does not seem to be better with occlusions than the detector. </a:t>
            </a:r>
          </a:p>
          <a:p>
            <a:r>
              <a:rPr lang="en-US" dirty="0"/>
              <a:t>The final reason for using a tracker is to preserve the identity of the object from frame to frame, something that a detector inherently is not capable of without some auxiliary way of keeping track. </a:t>
            </a:r>
          </a:p>
        </p:txBody>
      </p:sp>
    </p:spTree>
    <p:extLst>
      <p:ext uri="{BB962C8B-B14F-4D97-AF65-F5344CB8AC3E}">
        <p14:creationId xmlns:p14="http://schemas.microsoft.com/office/powerpoint/2010/main" val="4273565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OpenCV has 6 types of online trackers. 3 are based on a concept called </a:t>
            </a:r>
            <a:r>
              <a:rPr lang="en-US" sz="1000" dirty="0" err="1"/>
              <a:t>adaboost</a:t>
            </a:r>
            <a:r>
              <a:rPr lang="en-US" sz="1000" dirty="0"/>
              <a:t>, and three of them are not. </a:t>
            </a:r>
          </a:p>
          <a:p>
            <a:r>
              <a:rPr lang="en-US" sz="1000" dirty="0" err="1"/>
              <a:t>Adaboost</a:t>
            </a:r>
            <a:r>
              <a:rPr lang="en-US" sz="1000" dirty="0"/>
              <a:t> is an ensemble learning method that uses a linear combination of weak classifiers to create a strong classifier.</a:t>
            </a:r>
          </a:p>
          <a:p>
            <a:r>
              <a:rPr lang="en-US" sz="1000" dirty="0"/>
              <a:t>Weak, in this context, means that the prediction it gives is only slightly better than chance. Weak classifiers are grouped up. The weak classifiers to be used in the strong classifier are picked by selector functions, that pick the weak classifier in a group that </a:t>
            </a:r>
            <a:r>
              <a:rPr lang="en-US" sz="1000" dirty="0" err="1"/>
              <a:t>minimzes</a:t>
            </a:r>
            <a:r>
              <a:rPr lang="en-US" sz="1000" dirty="0"/>
              <a:t> some loss value. </a:t>
            </a:r>
          </a:p>
          <a:p>
            <a:endParaRPr lang="en-US" sz="1000" dirty="0"/>
          </a:p>
          <a:p>
            <a:r>
              <a:rPr lang="en-US" sz="1000" dirty="0"/>
              <a:t>Boosting: have an ensemble of weak classifiers that use different features, including </a:t>
            </a:r>
            <a:r>
              <a:rPr lang="en-US" sz="1000" dirty="0" err="1"/>
              <a:t>Haar</a:t>
            </a:r>
            <a:r>
              <a:rPr lang="en-US" sz="1000" dirty="0"/>
              <a:t> Wavelets, Histograms of Gradients,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Decisions for Harr wavelet- based classifiers are made using a threshold,  and decisions for histogram-based features are made using NN. </a:t>
            </a:r>
          </a:p>
          <a:p>
            <a:r>
              <a:rPr lang="en-US" sz="1000" dirty="0"/>
              <a:t>Use a linear combination of these classifiers to make a strong classifier, the highest value produced is chosen as the object location. The classifiers are updated with this prediction as a positive location, and surrounding background patches as negative locations. </a:t>
            </a:r>
          </a:p>
          <a:p>
            <a:r>
              <a:rPr lang="en-US" sz="1000" dirty="0"/>
              <a:t>Legacy, outperformed by other methods.</a:t>
            </a:r>
          </a:p>
          <a:p>
            <a:endParaRPr lang="en-US" sz="1000" dirty="0"/>
          </a:p>
          <a:p>
            <a:r>
              <a:rPr lang="en-US" sz="1000" dirty="0"/>
              <a:t>Multiple Instance Learning: Same basic concept. The weak classifiers look at groups of patches, called bags, instead of single patches. If any of the patches in a bag would be classified as an object, the whole bag is. The rest of classification works in much the same way as normal Boosting, but the tracker updates incorporate one positive bag, and numerous negative bags, instead of just samples.  </a:t>
            </a:r>
          </a:p>
          <a:p>
            <a:endParaRPr lang="en-US" sz="1000" dirty="0"/>
          </a:p>
          <a:p>
            <a:r>
              <a:rPr lang="en-US" sz="1000" dirty="0"/>
              <a:t>KCF: KCF expands on MIL, using the fact that the multiple positive detections will likely have large overlapped sections, allowing for some correlation-related properties to improve on MIL in both speed and accuracy. Details are too math heavy for this presentation. </a:t>
            </a:r>
          </a:p>
          <a:p>
            <a:r>
              <a:rPr lang="en-US" sz="1000" dirty="0"/>
              <a:t>In this category, KCF be the method to use, but in practice it took too long to execute for a pseudo-real time situation, giving about 10 FPS.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35164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produces a set of points. The weakest 50% of points are filtered out, and the rest are used to estimate the motion of the bounding box. Estimation of the bounding box displacement is performed by getting the median over each spatial dimension. The change in box dimension is calculated by getting the ratio of current-frame point distance and previous-frame point distance for each point and choosing the median. When the assumptions made do not apply, this algorithm does not perform that well.  We ended up using this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TLD:  TLD uses a separate tracking algorithm, that is combined with a Fern Ensemble classifier acting as a detector, updating the tracker when its errors build up. Fern refers to a hashing algorithm, used to generate histograms to be classified. In OpenCV, the tracking algorithm used is </a:t>
            </a:r>
            <a:r>
              <a:rPr lang="en-US" dirty="0" err="1"/>
              <a:t>medianflow</a:t>
            </a:r>
            <a:r>
              <a:rPr lang="en-US" dirty="0"/>
              <a:t>. Previous documentation reported many false positives, so not currently using it. We periodically use a detector to update the box location, so this would be redundant as well.</a:t>
            </a:r>
          </a:p>
          <a:p>
            <a:endParaRPr lang="en-US" dirty="0"/>
          </a:p>
          <a:p>
            <a:r>
              <a:rPr lang="en-US" dirty="0" err="1"/>
              <a:t>Goturn</a:t>
            </a:r>
            <a:r>
              <a:rPr lang="en-US" dirty="0"/>
              <a:t>: Learns generic tracking patterns from a wide variety of training data offline. Then, when brought online, it can track objects based on its learned general motion patterns.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977890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tracking method selected, it then needed to be incorporated into the project. This is fairly straight forward with </a:t>
            </a:r>
            <a:r>
              <a:rPr lang="en-US" dirty="0" err="1"/>
              <a:t>opencv</a:t>
            </a:r>
            <a:r>
              <a:rPr lang="en-US" dirty="0"/>
              <a:t>. You just need to initialize an instance of the tracker with the bounding box and the frame, and regularly update it with the new frame received from the camera. Tracking occurs every N-1 frames, and the remaining frame uses the detection method described earlier to update the tracker with clean information. </a:t>
            </a:r>
          </a:p>
          <a:p>
            <a:r>
              <a:rPr lang="en-US" dirty="0"/>
              <a:t>If we did not care about preserving an ID, this would be complete. However, with ID preservation, there needs to be a way for IDs to be persistent through a frame of detection. In order to do this, a list of detected objects is kept. With each object, a location, a class, a score, and a tracker instance are kept. In each detection step, each object detected is compared to the list of existing objects. If this box is reasonably close to the box of an existing object, that object is updated. Otherwise, the new object is added to the list, and a tracker is initialized. After all the new detections are processed, any object that was in the list but not updated gets removed from the list.</a:t>
            </a:r>
          </a:p>
          <a:p>
            <a:r>
              <a:rPr lang="en-US" dirty="0"/>
              <a:t> During object tracking frames, each tracker instance is run, updating the box stored with the object.</a:t>
            </a:r>
          </a:p>
        </p:txBody>
      </p:sp>
      <p:sp>
        <p:nvSpPr>
          <p:cNvPr id="4" name="Slide Number Placeholder 3"/>
          <p:cNvSpPr>
            <a:spLocks noGrp="1"/>
          </p:cNvSpPr>
          <p:nvPr>
            <p:ph type="sldNum" sz="quarter" idx="10"/>
          </p:nvPr>
        </p:nvSpPr>
        <p:spPr/>
        <p:txBody>
          <a:bodyPr/>
          <a:lstStyle/>
          <a:p>
            <a:fld id="{78E4A049-8685-4352-9DC2-828F08FD542B}" type="slidenum">
              <a:rPr lang="en-US" smtClean="0"/>
              <a:pPr/>
              <a:t>20</a:t>
            </a:fld>
            <a:endParaRPr lang="en-US"/>
          </a:p>
        </p:txBody>
      </p:sp>
    </p:spTree>
    <p:extLst>
      <p:ext uri="{BB962C8B-B14F-4D97-AF65-F5344CB8AC3E}">
        <p14:creationId xmlns:p14="http://schemas.microsoft.com/office/powerpoint/2010/main" val="12784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Single-shot detectors provide for faster detection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a:t>to train.</a:t>
            </a: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consist of reusing a single layer up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6398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11015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3.3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(KCF):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points. Remaining points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pic>
        <p:nvPicPr>
          <p:cNvPr id="6" name="Trac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1524000"/>
            <a:ext cx="6197600" cy="4648200"/>
          </a:xfrm>
        </p:spPr>
      </p:pic>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detection using self-trained model.</a:t>
            </a:r>
          </a:p>
          <a:p>
            <a:pPr lvl="1"/>
            <a:r>
              <a:rPr lang="en-US" dirty="0"/>
              <a:t>50 FPS average</a:t>
            </a:r>
          </a:p>
          <a:p>
            <a:r>
              <a:rPr lang="en-US" dirty="0"/>
              <a:t>Incorporated </a:t>
            </a:r>
            <a:r>
              <a:rPr lang="en-US" dirty="0" err="1"/>
              <a:t>medianflow</a:t>
            </a:r>
            <a:r>
              <a:rPr lang="en-US" dirty="0"/>
              <a:t>-based tracking to improve fps and incorporate ID persistence.</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a:t>Artificially grow dataset with data augmentation</a:t>
            </a:r>
          </a:p>
          <a:p>
            <a:pPr lvl="2"/>
            <a:r>
              <a:rPr lang="en-US" dirty="0"/>
              <a:t>Apply rotations, translations, flipping, and rescaling</a:t>
            </a:r>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2"/>
            <a:r>
              <a:rPr lang="en-US" dirty="0" err="1"/>
              <a:t>Medianflow</a:t>
            </a:r>
            <a:r>
              <a:rPr lang="en-US" dirty="0"/>
              <a:t> is not as robust as other methods</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3048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spTree>
    <p:extLst>
      <p:ext uri="{BB962C8B-B14F-4D97-AF65-F5344CB8AC3E}">
        <p14:creationId xmlns:p14="http://schemas.microsoft.com/office/powerpoint/2010/main" val="2619525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380</TotalTime>
  <Words>3407</Words>
  <Application>Microsoft Office PowerPoint</Application>
  <PresentationFormat>On-screen Show (4:3)</PresentationFormat>
  <Paragraphs>278</Paragraphs>
  <Slides>27</Slides>
  <Notes>24</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93</cp:revision>
  <dcterms:created xsi:type="dcterms:W3CDTF">2016-10-10T18:04:18Z</dcterms:created>
  <dcterms:modified xsi:type="dcterms:W3CDTF">2017-12-12T00:14:58Z</dcterms:modified>
</cp:coreProperties>
</file>